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6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9" r:id="rId31"/>
    <p:sldId id="288" r:id="rId32"/>
    <p:sldId id="287" r:id="rId33"/>
    <p:sldId id="286" r:id="rId34"/>
    <p:sldId id="290" r:id="rId35"/>
    <p:sldId id="282" r:id="rId36"/>
    <p:sldId id="291" r:id="rId37"/>
    <p:sldId id="292" r:id="rId38"/>
    <p:sldId id="293" r:id="rId39"/>
    <p:sldId id="294" r:id="rId40"/>
    <p:sldId id="296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  <p:sldId id="306" r:id="rId51"/>
    <p:sldId id="307" r:id="rId52"/>
    <p:sldId id="308" r:id="rId53"/>
    <p:sldId id="310" r:id="rId54"/>
    <p:sldId id="309" r:id="rId55"/>
    <p:sldId id="311" r:id="rId56"/>
    <p:sldId id="312" r:id="rId57"/>
    <p:sldId id="314" r:id="rId58"/>
    <p:sldId id="313" r:id="rId59"/>
    <p:sldId id="316" r:id="rId60"/>
    <p:sldId id="315" r:id="rId61"/>
    <p:sldId id="317" r:id="rId62"/>
    <p:sldId id="304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5" r:id="rId78"/>
    <p:sldId id="332" r:id="rId79"/>
    <p:sldId id="334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3" r:id="rId97"/>
    <p:sldId id="354" r:id="rId98"/>
    <p:sldId id="356" r:id="rId99"/>
    <p:sldId id="355" r:id="rId100"/>
    <p:sldId id="357" r:id="rId101"/>
    <p:sldId id="352" r:id="rId10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2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4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8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4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07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0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3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1F8FF-8F45-46D1-AA0C-D9E7A48BC814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6B40-44E5-4CDA-B57E-5EB1438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3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5474"/>
            <a:ext cx="9144000" cy="55125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3623" y="-78378"/>
            <a:ext cx="7776754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sewood Std Regular" panose="04090804040204020202" pitchFamily="82" charset="0"/>
              </a:rPr>
              <a:t>Epic Quiz!</a:t>
            </a:r>
            <a:endParaRPr lang="en-US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sewood Std Regular" panose="04090804040204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53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8. What was capital punishment?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24263677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90. How did the press hinder the Ripper investigation?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4627899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634"/>
            <a:ext cx="4476204" cy="6226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Rookery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Flower and Dean Street, Peabody estate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Charles Booth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Workhouse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Split up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Picking rope apart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Jewish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Alcohol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Edmund Henderson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Charles Warren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H Division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The beat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Criminals would know the route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Prostitution, immigration</a:t>
            </a:r>
          </a:p>
          <a:p>
            <a:pPr marL="742950" indent="-742950">
              <a:buFont typeface="+mj-lt"/>
              <a:buAutoNum type="arabicPeriod" startAt="71"/>
            </a:pPr>
            <a:r>
              <a:rPr lang="en-GB" sz="2400" dirty="0" smtClean="0"/>
              <a:t>Jack the Ripper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4667796" y="339634"/>
            <a:ext cx="4476204" cy="6226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buFont typeface="+mj-lt"/>
              <a:buAutoNum type="arabicPeriod" startAt="86"/>
            </a:pPr>
            <a:r>
              <a:rPr lang="en-GB" sz="2400" dirty="0" smtClean="0"/>
              <a:t>5</a:t>
            </a:r>
          </a:p>
          <a:p>
            <a:pPr marL="457200" indent="-457200">
              <a:buFont typeface="+mj-lt"/>
              <a:buAutoNum type="arabicPeriod" startAt="86"/>
            </a:pPr>
            <a:r>
              <a:rPr lang="en-GB" sz="2400" dirty="0" smtClean="0"/>
              <a:t>Photography</a:t>
            </a:r>
          </a:p>
          <a:p>
            <a:pPr marL="457200" indent="-457200">
              <a:buFont typeface="+mj-lt"/>
              <a:buAutoNum type="arabicPeriod" startAt="86"/>
            </a:pPr>
            <a:r>
              <a:rPr lang="en-GB" sz="2400" dirty="0" smtClean="0"/>
              <a:t>Police not doing enough</a:t>
            </a:r>
          </a:p>
          <a:p>
            <a:pPr marL="457200" indent="-457200">
              <a:buFont typeface="+mj-lt"/>
              <a:buAutoNum type="arabicPeriod" startAt="86"/>
            </a:pPr>
            <a:r>
              <a:rPr lang="en-GB" sz="2400" dirty="0" smtClean="0"/>
              <a:t>Kidney (1/2)</a:t>
            </a:r>
          </a:p>
          <a:p>
            <a:pPr marL="457200" indent="-457200">
              <a:buFont typeface="+mj-lt"/>
              <a:buAutoNum type="arabicPeriod" startAt="86"/>
            </a:pPr>
            <a:r>
              <a:rPr lang="en-GB" sz="2400" dirty="0" smtClean="0"/>
              <a:t>Sensationalised stories</a:t>
            </a:r>
            <a:r>
              <a:rPr lang="en-GB" sz="2400" smtClean="0"/>
              <a:t>, mocked police.</a:t>
            </a:r>
            <a:endParaRPr lang="en-GB" sz="2400" dirty="0" smtClean="0"/>
          </a:p>
          <a:p>
            <a:pPr marL="457200" indent="-457200">
              <a:buFont typeface="+mj-lt"/>
              <a:buAutoNum type="arabicPeriod" startAt="86"/>
            </a:pPr>
            <a:endParaRPr lang="en-GB" sz="2400" dirty="0" smtClean="0"/>
          </a:p>
          <a:p>
            <a:pPr marL="457200" indent="-457200">
              <a:buFont typeface="+mj-lt"/>
              <a:buAutoNum type="arabicPeriod" startAt="86"/>
            </a:pPr>
            <a:endParaRPr lang="en-GB" sz="2400" dirty="0" smtClean="0"/>
          </a:p>
          <a:p>
            <a:pPr marL="457200" indent="-457200">
              <a:buFont typeface="+mj-lt"/>
              <a:buAutoNum type="arabicPeriod" startAt="86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2895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9. What was the point of capital punishment?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93092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10. What fine did William bring in for if a Norman was murdered?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39683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6847" y="2856411"/>
            <a:ext cx="6932022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11. What laws changed the definition of crimes so that chopping down trees and hunting deer were now crimes?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1305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12. What trial did Normans introduce?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28901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13. What could a criminal claim if they reached a church?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89169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14. Why would a criminal prefer to be trialled in a Church Court?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60748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15. When did Trial by Ordeal end?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981993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8504" y="304798"/>
            <a:ext cx="5704113" cy="62875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514350" indent="-514350">
              <a:buAutoNum type="arabicPeriod"/>
            </a:pPr>
            <a:r>
              <a:rPr lang="en-GB" sz="2400" dirty="0" smtClean="0"/>
              <a:t>10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Hue and cry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Whole village fined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Trial by jury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Trial by ordeal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Hot iron, hot water, cold water, blessed bread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Wergild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Execution</a:t>
            </a:r>
          </a:p>
          <a:p>
            <a:pPr marL="514350" indent="-514350">
              <a:buAutoNum type="arabicPeriod"/>
            </a:pPr>
            <a:r>
              <a:rPr lang="en-GB" sz="2400" dirty="0" err="1" smtClean="0"/>
              <a:t>Deterrance</a:t>
            </a:r>
            <a:r>
              <a:rPr lang="en-GB" sz="2400" dirty="0" smtClean="0"/>
              <a:t>, removal</a:t>
            </a:r>
          </a:p>
          <a:p>
            <a:pPr marL="514350" indent="-514350">
              <a:buAutoNum type="arabicPeriod"/>
            </a:pPr>
            <a:r>
              <a:rPr lang="en-GB" sz="2400" dirty="0" err="1" smtClean="0"/>
              <a:t>Murdrum</a:t>
            </a:r>
            <a:endParaRPr lang="en-GB" sz="2400" dirty="0" smtClean="0"/>
          </a:p>
          <a:p>
            <a:pPr marL="514350" indent="-514350">
              <a:buAutoNum type="arabicPeriod"/>
            </a:pPr>
            <a:r>
              <a:rPr lang="en-GB" sz="2400" dirty="0" smtClean="0"/>
              <a:t>Forest Laws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Trial by combat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Sanctuary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More lenient/no execution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1215</a:t>
            </a:r>
          </a:p>
          <a:p>
            <a:pPr marL="514350" indent="-514350"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87285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5155" y="3709851"/>
            <a:ext cx="6313714" cy="25777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Early Modern Crime and Punishment 1500-1700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37351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4362995"/>
            <a:ext cx="5538651" cy="19245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Medieval Crime and Punishment 1000-1500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42493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16. Which king made changes to the church in the 1530s?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70783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61806"/>
            <a:ext cx="9143999" cy="3296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17. What major event happened between 1642 and 1649 that made people feel like the world had turned upside down?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080401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18. Which group were getting richer and wanted laws to protect their rights?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25054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4697" y="3561806"/>
            <a:ext cx="770708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19. What had been invented in the 1500s that made it easier to tell people about crime?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155272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492137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20. Which group of terrorists tried to blow up James I in 1605?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391665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21. What 2 crimes were they committing?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628694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211" y="3265714"/>
            <a:ext cx="8708572" cy="3344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22. What crime was caused by the closing of the monasteries, disbanding on private armies and farmland being used for sheep?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84708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23. Why were some people scared of these type of criminal?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77728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24. What was the punishment for a first offence in 1598?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359631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25. What were built from 1576 to house these criminals?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9298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1. How many men were in a tithing?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522994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26. Who was the </a:t>
            </a:r>
            <a:r>
              <a:rPr lang="en-GB" sz="4800" dirty="0" err="1" smtClean="0"/>
              <a:t>Witchfinder</a:t>
            </a:r>
            <a:r>
              <a:rPr lang="en-GB" sz="4800" dirty="0" smtClean="0"/>
              <a:t> General?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91074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715" y="3561806"/>
            <a:ext cx="8604068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27. Why was witchcraft now considered a crime when before it had been dealt with through the church?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092487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28. Which King wrote a book about witches?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664428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561806"/>
            <a:ext cx="642692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29. Who were employed to patrol town streets 1500-1700?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27791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337" y="3561806"/>
            <a:ext cx="8682445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30. In 1688 the number of crimes carrying the death penalty increased. This was the start of the ________________?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424661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1" y="391886"/>
            <a:ext cx="4528456" cy="62179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Henry VIII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Civil war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Landowners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Printing Press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Gunpowder plotters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Heresy and treason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Vagabondage/vagrancy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Some were fake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Whipped and sent home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Houses of Correction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Matthew Hopkins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Religious changes put Henry VIII in charge of everything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James I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Watchmen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dirty="0" smtClean="0"/>
              <a:t>Bloody Code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5940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Industrial Crime and Punishment 1700-1900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595866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31. What new crime developed because people were travelling more?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8951226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32. Give another reason why this became a crime?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58468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33. What is a social crime?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71083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2. What was raised if someone saw a crime committed?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0180647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34. What is the </a:t>
            </a:r>
            <a:r>
              <a:rPr lang="en-GB" sz="4400" dirty="0"/>
              <a:t>c</a:t>
            </a:r>
            <a:r>
              <a:rPr lang="en-GB" sz="4400" dirty="0" smtClean="0"/>
              <a:t>rime of hunting on someone else’s land?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1958164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35. Which act in 1723 made this a capital crime?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593085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36. What was the crime of bringing goods into the country without paying import tax?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0576093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37. Name the gang of these criminals who used violence to hold on to their cargo?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383641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38. Why did people commit this crime?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9913727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39. Which group were put on trial for swearing to keep their meeting secret?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692215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40. What was their punishment?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824921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41. Which brothers created the Bow Street Runners?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0610448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42. What did Robert Peel set up in 1829?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495754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0949" y="3152502"/>
            <a:ext cx="6183085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43. When did it become compulsory for all towns and counties to have these?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25877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3. What happened if someone did not join this?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1054265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44. What was set up in 1878 to look at crimes?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986649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45. </a:t>
            </a:r>
            <a:r>
              <a:rPr lang="en-GB" sz="4400" dirty="0" smtClean="0"/>
              <a:t>What were the 3 reasons for the end of the Bloody Code in the 1820s and 1830s?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630005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46. Where were criminals sent as a punishment after the 1770s?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278707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47. What was the name for the prison ships?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973812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48. What happened in 1851 that made transportation attractive?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024202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49. How were criminals organised in the old prison system?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193430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50. Name the 3 prison reformers who wanted the old system changed.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165855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51. Which prison was built as a model for others using the separate system?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888279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3497" y="3152502"/>
            <a:ext cx="5930537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52. What was introduced in the 1860s to make prison life even harder for criminals?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580654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53. Prisoners had to turn the ________________ up to 10,000 a day.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3221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4. What was the first type of trial that a medieval criminal had to face?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945584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7737" y="3152502"/>
            <a:ext cx="6296297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54. The 3 principles of this system were: Hard _______, Hard _______ and Hard _______?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765952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55. What was the point of these types of prison system?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108963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337" y="278675"/>
            <a:ext cx="4859383" cy="63224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Highway robbery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No police, Goods sold in taverns, lonely areas out of town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A crime many do not view as a crime as they benefit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Poaching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Black Act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Smuggling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err="1" smtClean="0"/>
              <a:t>Hawkhurst</a:t>
            </a:r>
            <a:r>
              <a:rPr lang="en-GB" sz="2400" dirty="0" smtClean="0"/>
              <a:t> Gang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Money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err="1" smtClean="0"/>
              <a:t>Tolpuddle</a:t>
            </a:r>
            <a:r>
              <a:rPr lang="en-GB" sz="2400" dirty="0" smtClean="0"/>
              <a:t> Martyrs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Transportation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Fielding Brothers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Metropolitan Police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1856</a:t>
            </a:r>
          </a:p>
          <a:p>
            <a:pPr marL="742950" indent="-742950">
              <a:buFont typeface="+mj-lt"/>
              <a:buAutoNum type="arabicPeriod" startAt="31"/>
            </a:pPr>
            <a:r>
              <a:rPr lang="en-GB" sz="2400" dirty="0" smtClean="0"/>
              <a:t>CID</a:t>
            </a:r>
          </a:p>
        </p:txBody>
      </p:sp>
      <p:sp>
        <p:nvSpPr>
          <p:cNvPr id="7" name="Rectangle 6"/>
          <p:cNvSpPr/>
          <p:nvPr/>
        </p:nvSpPr>
        <p:spPr>
          <a:xfrm>
            <a:off x="5212080" y="278674"/>
            <a:ext cx="4859383" cy="63224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Juries wouldn’t convict, public executions not working, changing attitudes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Australia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Hulks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Gold discovered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All mixed up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Robert Peel, John Howard, Elizabeth Fry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err="1" smtClean="0"/>
              <a:t>Pentonville</a:t>
            </a:r>
            <a:endParaRPr lang="en-GB" sz="2400" dirty="0" smtClean="0"/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Silent system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Crank handle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smtClean="0"/>
              <a:t>Fare, labour, board</a:t>
            </a:r>
          </a:p>
          <a:p>
            <a:pPr marL="742950" indent="-742950">
              <a:buFont typeface="+mj-lt"/>
              <a:buAutoNum type="arabicPeriod" startAt="45"/>
            </a:pPr>
            <a:r>
              <a:rPr lang="en-GB" sz="2400" dirty="0" err="1" smtClean="0"/>
              <a:t>Deterrance</a:t>
            </a:r>
            <a:endParaRPr lang="en-GB" sz="2400" dirty="0" smtClean="0"/>
          </a:p>
          <a:p>
            <a:pPr marL="742950" indent="-742950">
              <a:buFont typeface="+mj-lt"/>
              <a:buAutoNum type="arabicPeriod" startAt="45"/>
            </a:pPr>
            <a:endParaRPr lang="en-GB" sz="2400" dirty="0" smtClean="0"/>
          </a:p>
          <a:p>
            <a:pPr marL="742950" indent="-742950">
              <a:buFont typeface="+mj-lt"/>
              <a:buAutoNum type="arabicPeriod" startAt="45"/>
            </a:pPr>
            <a:endParaRPr lang="en-GB" sz="2400" dirty="0" smtClean="0"/>
          </a:p>
          <a:p>
            <a:pPr marL="742950" indent="-742950">
              <a:buFont typeface="+mj-lt"/>
              <a:buAutoNum type="arabicPeriod" startAt="45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9392700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4162697"/>
            <a:ext cx="5364479" cy="24122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4400" dirty="0" smtClean="0"/>
              <a:t>Modern Crime and Punishment 1900-present day.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752323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56. Give 2 examples of what is smuggled in modern times.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7492774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57. What was the name for the people who refused to fight in the World Wars?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189878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58. Since 1947, how many weeks of basic training do police have to do?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574614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59. What new development lead to a murder conviction in 1988?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770988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60. What were introduce in the 1930s to help police communication?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569980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61. What major change came to prisons in 1922? (Something was ended)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0739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5. What was the second trial called if the first could not reach a judgement?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730854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62. The first what type of prison was built in 1933?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070619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63. What is the main focus of modern prisons?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206327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64. What is a non-custodial sentence?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425393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65. Give an example of a modern, non-custodial punishment.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0512172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66. What were introduced as a juvenile version of prison in 1902 but abolished in 1982?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876572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67.Who was hanged in 1953 for the murder of a policeman?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217656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68. Who was the last woman to be hanged in 1956?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463397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69. When was capital punishment abolished?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943193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70. Which factor played the biggest part in ending the death penalty?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9863641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59" y="252548"/>
            <a:ext cx="4589416" cy="6365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Drugs, people, weapons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Conscientious Objectors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14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DNA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2 way radios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No more solitary confinement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Open prison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Reform/rehabilitation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Not in prison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ABC, curfew, tagging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Borstals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Derek Bentley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Ruth Ellis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 smtClean="0"/>
              <a:t>1965</a:t>
            </a:r>
          </a:p>
          <a:p>
            <a:pPr marL="742950" indent="-742950">
              <a:buFont typeface="+mj-lt"/>
              <a:buAutoNum type="arabicPeriod" startAt="56"/>
            </a:pPr>
            <a:r>
              <a:rPr lang="en-GB" sz="2400" dirty="0"/>
              <a:t>C</a:t>
            </a:r>
            <a:r>
              <a:rPr lang="en-GB" sz="2400" dirty="0" smtClean="0"/>
              <a:t>hanging attitudes</a:t>
            </a:r>
          </a:p>
          <a:p>
            <a:pPr marL="742950" indent="-742950">
              <a:buFont typeface="+mj-lt"/>
              <a:buAutoNum type="arabicPeriod" startAt="56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7448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6. What were the 4 eversions of this trial?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8614978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4400" dirty="0" smtClean="0"/>
              <a:t>Crime and Punishment: Whitechapel 1870-1900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208137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2241" y="3152502"/>
            <a:ext cx="6191794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71. What was the name given to an area filled with overcrowded lodging houses for the poor?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8924130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72. Give the names of 2 of these areas.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841477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73. Who wrote a report on poverty in London?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589747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5451" y="3152502"/>
            <a:ext cx="6078583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74. Where did people go who couldn’t afford a room or were too young, old or unwell to work?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48346735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75. What happened to families in these places?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9950367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76. What was oakum picking?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0567504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3303" y="3152502"/>
            <a:ext cx="6940731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77. Which group came to </a:t>
            </a:r>
            <a:r>
              <a:rPr lang="en-GB" sz="4400" dirty="0"/>
              <a:t>W</a:t>
            </a:r>
            <a:r>
              <a:rPr lang="en-GB" sz="4400" dirty="0" smtClean="0"/>
              <a:t>hitechapel but found it hard to integrate and so ended up segregated?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0224583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78. What was often a factor in arrests for ‘disorderly behaviour’?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260986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79. Who was appointed Police Commissioner in 1870?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79412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217" y="2856411"/>
            <a:ext cx="5538651" cy="3431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7. What was the name for the fines system used in Saxon times?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2286492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80. Who replaced him in 1886?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2940061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81. Which police division covered Whitechapel?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1730390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82. What was the name for the area that a policeman had to patrol?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8864697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83. What was a problem with this?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2922746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0857" y="3152502"/>
            <a:ext cx="8003177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84. Complete the list of difficulties the police had to deal with in Whitechapel:</a:t>
            </a:r>
          </a:p>
          <a:p>
            <a:r>
              <a:rPr lang="en-GB" sz="4400" dirty="0" smtClean="0"/>
              <a:t>Alcohol, gangs, ___________ and __________________.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8786953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85. Who began a series of murders on 31</a:t>
            </a:r>
            <a:r>
              <a:rPr lang="en-GB" sz="4400" baseline="30000" dirty="0" smtClean="0"/>
              <a:t>st</a:t>
            </a:r>
            <a:r>
              <a:rPr lang="en-GB" sz="4400" dirty="0" smtClean="0"/>
              <a:t> August 1888?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40035606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86. How many definite victims were there?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3897110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857" y="3152502"/>
            <a:ext cx="6479177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87. What new technology was used by the City of London Police to document the crime scenes?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25737199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9555" y="3152502"/>
            <a:ext cx="5364479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88. Why did Lusk set up the Whitechapel Vigilance Committee?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6343309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9851" y="3152502"/>
            <a:ext cx="5164182" cy="3422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4400" dirty="0" smtClean="0"/>
              <a:t>89. What body part was sent to Lusk?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3019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1486</Words>
  <Application>Microsoft Office PowerPoint</Application>
  <PresentationFormat>On-screen Show (4:3)</PresentationFormat>
  <Paragraphs>189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5" baseType="lpstr">
      <vt:lpstr>Arial</vt:lpstr>
      <vt:lpstr>Century Gothic</vt:lpstr>
      <vt:lpstr>Rosewood Std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Bolsover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Cartwright, E Miss</dc:creator>
  <cp:lastModifiedBy>Cartwright, E Miss</cp:lastModifiedBy>
  <cp:revision>15</cp:revision>
  <dcterms:created xsi:type="dcterms:W3CDTF">2019-04-18T10:10:28Z</dcterms:created>
  <dcterms:modified xsi:type="dcterms:W3CDTF">2019-04-18T13:11:35Z</dcterms:modified>
</cp:coreProperties>
</file>