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58" r:id="rId4"/>
    <p:sldId id="263" r:id="rId5"/>
    <p:sldId id="262" r:id="rId6"/>
    <p:sldId id="260" r:id="rId7"/>
    <p:sldId id="261" r:id="rId8"/>
    <p:sldId id="264" r:id="rId9"/>
    <p:sldId id="270" r:id="rId10"/>
    <p:sldId id="272" r:id="rId11"/>
    <p:sldId id="265" r:id="rId12"/>
    <p:sldId id="266" r:id="rId13"/>
    <p:sldId id="267" r:id="rId14"/>
    <p:sldId id="268" r:id="rId15"/>
    <p:sldId id="271" r:id="rId16"/>
    <p:sldId id="269" r:id="rId17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8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1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32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4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7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71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62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6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41719-B5B4-4CF4-875B-2ADBA9296CC9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585A-6D61-4477-BB88-616E4F4B7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09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8"/>
            <a:ext cx="2529070" cy="617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Impact of WWI on Germany</a:t>
            </a:r>
            <a:endParaRPr lang="en-GB" sz="1600" b="1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4343476" y="2402317"/>
            <a:ext cx="746403" cy="663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53702" y="2176832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Political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071079" y="3337955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201751" y="2155976"/>
            <a:ext cx="0" cy="683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318" y="3279875"/>
            <a:ext cx="3627782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What was the German Revolution?</a:t>
            </a:r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7360535" y="3066212"/>
            <a:ext cx="928700" cy="145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70263" y="1945540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Economic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87567" y="2911425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Social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5132084" y="1094595"/>
            <a:ext cx="642665" cy="873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655122" y="1074485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7730582" y="2064955"/>
            <a:ext cx="642665" cy="873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9253620" y="2044845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2812774" y="1610139"/>
            <a:ext cx="814398" cy="578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07544" y="1294409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12" y="2264783"/>
            <a:ext cx="733749" cy="47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7"/>
            <a:ext cx="2458964" cy="6392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Police State – crushing opposition</a:t>
            </a:r>
            <a:endParaRPr lang="en-GB" sz="1200" b="1" dirty="0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3197337" y="1621706"/>
            <a:ext cx="2111820" cy="14370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309157" y="3364118"/>
            <a:ext cx="139530" cy="951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44" idx="3"/>
          </p:cNvCxnSpPr>
          <p:nvPr/>
        </p:nvCxnSpPr>
        <p:spPr>
          <a:xfrm flipH="1">
            <a:off x="2702461" y="3219600"/>
            <a:ext cx="2298646" cy="866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92390" y="1400740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Legal System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1848689" y="878033"/>
            <a:ext cx="700141" cy="522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505411" y="998335"/>
            <a:ext cx="533918" cy="436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39486" y="3763125"/>
            <a:ext cx="126297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SS (Hitler’s personal bodyguard)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77669" y="4275472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SD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68461" y="4562021"/>
            <a:ext cx="12629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Concentration camps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642198" y="3750544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Gestapo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80513" y="1308406"/>
            <a:ext cx="12629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Controlling religious views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6658942" y="3364118"/>
            <a:ext cx="1309295" cy="1197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248472" y="3219600"/>
            <a:ext cx="2403095" cy="669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996554" y="1585817"/>
            <a:ext cx="1083959" cy="1367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91774" y="607376"/>
            <a:ext cx="126297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latin typeface="Comic Sans MS" panose="030F0702030302020204" pitchFamily="66" charset="0"/>
              </a:rPr>
              <a:t>Controlling judges</a:t>
            </a:r>
            <a:endParaRPr lang="en-GB" sz="1100" b="1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56267" y="662589"/>
            <a:ext cx="1039643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latin typeface="Comic Sans MS" panose="030F0702030302020204" pitchFamily="66" charset="0"/>
              </a:rPr>
              <a:t>Controlling legal system</a:t>
            </a:r>
            <a:endParaRPr lang="en-GB" sz="11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2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7"/>
            <a:ext cx="2458964" cy="7392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Young People</a:t>
            </a:r>
            <a:endParaRPr lang="en-GB" sz="1600" b="1" dirty="0"/>
          </a:p>
        </p:txBody>
      </p:sp>
      <p:cxnSp>
        <p:nvCxnSpPr>
          <p:cNvPr id="7" name="Straight Connector 6"/>
          <p:cNvCxnSpPr>
            <a:stCxn id="8" idx="0"/>
            <a:endCxn id="4" idx="4"/>
          </p:cNvCxnSpPr>
          <p:nvPr/>
        </p:nvCxnSpPr>
        <p:spPr>
          <a:xfrm flipV="1">
            <a:off x="6017961" y="3563536"/>
            <a:ext cx="42986" cy="12496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02684" y="4813162"/>
            <a:ext cx="16305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Activities at League of </a:t>
            </a:r>
            <a:r>
              <a:rPr lang="en-GB" sz="1200" b="1" smtClean="0">
                <a:latin typeface="Comic Sans MS" panose="030F0702030302020204" pitchFamily="66" charset="0"/>
              </a:rPr>
              <a:t>German Girls for </a:t>
            </a:r>
            <a:r>
              <a:rPr lang="en-GB" sz="1200" b="1" dirty="0" smtClean="0">
                <a:latin typeface="Comic Sans MS" panose="030F0702030302020204" pitchFamily="66" charset="0"/>
              </a:rPr>
              <a:t>girls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41774" y="1735684"/>
            <a:ext cx="89452" cy="1137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6898334" y="3230217"/>
            <a:ext cx="1802672" cy="695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1867" y="1458685"/>
            <a:ext cx="187414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Why were young people important?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01006" y="3602505"/>
            <a:ext cx="126297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Activities at Hitler Youth for Boys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2961781" y="2489873"/>
            <a:ext cx="1997314" cy="640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52322" y="2205478"/>
            <a:ext cx="1567956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Curriculum/schools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5347252" y="614771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898334" y="594661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8234783" y="2756035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9785865" y="2735925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162268" y="1331502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807904" y="1331502"/>
            <a:ext cx="307754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2460540" y="2490497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9332493" y="4286249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5976577" y="5463771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420993" y="5245872"/>
            <a:ext cx="781691" cy="439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3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4159" y="305968"/>
            <a:ext cx="2458964" cy="7392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Youth policies</a:t>
            </a:r>
            <a:endParaRPr lang="en-GB" sz="1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212533"/>
              </p:ext>
            </p:extLst>
          </p:nvPr>
        </p:nvGraphicFramePr>
        <p:xfrm>
          <a:off x="596346" y="1192696"/>
          <a:ext cx="11231218" cy="5173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5609"/>
                <a:gridCol w="5615609"/>
              </a:tblGrid>
              <a:tr h="395461"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 of success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 of failure</a:t>
                      </a:r>
                      <a:endParaRPr lang="en-GB" dirty="0"/>
                    </a:p>
                  </a:txBody>
                  <a:tcPr/>
                </a:tc>
              </a:tr>
              <a:tr h="47780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e.g.</a:t>
                      </a:r>
                      <a:r>
                        <a:rPr lang="en-GB" baseline="0" dirty="0" smtClean="0"/>
                        <a:t> – opposition groups/why it was unpopular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095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7"/>
            <a:ext cx="2458964" cy="7392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Wome</a:t>
            </a:r>
            <a:r>
              <a:rPr lang="en-GB" sz="1600" b="1" dirty="0"/>
              <a:t>n</a:t>
            </a:r>
          </a:p>
        </p:txBody>
      </p:sp>
      <p:cxnSp>
        <p:nvCxnSpPr>
          <p:cNvPr id="7" name="Straight Connector 6"/>
          <p:cNvCxnSpPr>
            <a:stCxn id="8" idx="0"/>
            <a:endCxn id="4" idx="4"/>
          </p:cNvCxnSpPr>
          <p:nvPr/>
        </p:nvCxnSpPr>
        <p:spPr>
          <a:xfrm flipV="1">
            <a:off x="6017961" y="3563536"/>
            <a:ext cx="42986" cy="12496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02684" y="4813162"/>
            <a:ext cx="1630554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41774" y="1735684"/>
            <a:ext cx="89452" cy="1137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6833238" y="3261718"/>
            <a:ext cx="1802672" cy="787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1867" y="1458685"/>
            <a:ext cx="187414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Nazi Views of women and family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35910" y="3634006"/>
            <a:ext cx="126297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Policies to do with banning women from employment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2961781" y="2489873"/>
            <a:ext cx="1997314" cy="640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52322" y="2205478"/>
            <a:ext cx="156795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Policies to encourage marriage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5347252" y="614771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898334" y="594661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8234783" y="2756035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9785865" y="2735925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162268" y="1331502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807904" y="1331502"/>
            <a:ext cx="307754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2347841" y="2873033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9366817" y="4465003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5912966" y="5129938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361959" y="5129938"/>
            <a:ext cx="781691" cy="439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52643" y="4668273"/>
            <a:ext cx="220341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Policies to encourage women to have children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46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7"/>
            <a:ext cx="2458964" cy="7392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Minorities</a:t>
            </a:r>
            <a:endParaRPr lang="en-GB" sz="1600" b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41774" y="1735684"/>
            <a:ext cx="89452" cy="1137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6919025" y="3230217"/>
            <a:ext cx="1802672" cy="572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1867" y="1458685"/>
            <a:ext cx="187414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Nazi beliefs about race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21697" y="3602505"/>
            <a:ext cx="126297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Treatment of minorities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74929" y="3130827"/>
            <a:ext cx="1784166" cy="702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11965" y="3747009"/>
            <a:ext cx="186296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Anti-Semitism and policies towards Jewish people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5347252" y="614771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898334" y="594661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8234783" y="2756035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33" idx="1"/>
          </p:cNvCxnSpPr>
          <p:nvPr/>
        </p:nvCxnSpPr>
        <p:spPr>
          <a:xfrm flipV="1">
            <a:off x="9785865" y="3015327"/>
            <a:ext cx="701623" cy="587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163042" y="3475817"/>
            <a:ext cx="3688" cy="303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166730" y="4163650"/>
            <a:ext cx="32581" cy="416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0"/>
          </p:cNvCxnSpPr>
          <p:nvPr/>
        </p:nvCxnSpPr>
        <p:spPr>
          <a:xfrm flipV="1">
            <a:off x="8631796" y="4064170"/>
            <a:ext cx="253005" cy="1032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854536" y="228665"/>
            <a:ext cx="702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Eugenics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72498" y="317662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Racial hygiene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390840" y="1689517"/>
            <a:ext cx="8176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343186" y="1488747"/>
            <a:ext cx="10150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Hitler’s views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877208" y="2524948"/>
            <a:ext cx="5036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Slavs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487488" y="2892216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Gypsies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50735" y="5097038"/>
            <a:ext cx="9621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Homosexuals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012039" y="5005974"/>
            <a:ext cx="8579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Disabilities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36" name="Straight Connector 35"/>
          <p:cNvCxnSpPr>
            <a:stCxn id="35" idx="0"/>
          </p:cNvCxnSpPr>
          <p:nvPr/>
        </p:nvCxnSpPr>
        <p:spPr>
          <a:xfrm flipH="1" flipV="1">
            <a:off x="9693761" y="4057294"/>
            <a:ext cx="747242" cy="948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8052" y="4552002"/>
            <a:ext cx="6454446" cy="18697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dirty="0" smtClean="0">
                <a:latin typeface="Comic Sans MS" panose="030F0702030302020204" pitchFamily="66" charset="0"/>
              </a:rPr>
              <a:t>Kristallnacht 1938 and the reaction of ordinary people</a:t>
            </a: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79112" y="135299"/>
            <a:ext cx="3589633" cy="3323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latin typeface="Comic Sans MS" panose="030F0702030302020204" pitchFamily="66" charset="0"/>
              </a:rPr>
              <a:t>Anti-Jewish Laws: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7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37921" y="2824317"/>
            <a:ext cx="2052507" cy="5218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Church in Nazi Germany</a:t>
            </a:r>
            <a:endParaRPr lang="en-GB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1676" y="1276099"/>
            <a:ext cx="126297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Policies towards Protestant Church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2961781" y="2489873"/>
            <a:ext cx="2560086" cy="6707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52322" y="2205478"/>
            <a:ext cx="156795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Policies towards Catholic Church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2315817" y="1628331"/>
            <a:ext cx="120483" cy="6127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82860" y="151003"/>
            <a:ext cx="357352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Why was Catholic Church</a:t>
            </a:r>
          </a:p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a threat to Hitler?</a:t>
            </a: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23689"/>
              </p:ext>
            </p:extLst>
          </p:nvPr>
        </p:nvGraphicFramePr>
        <p:xfrm>
          <a:off x="132818" y="3484643"/>
          <a:ext cx="5885144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2572"/>
                <a:gridCol w="29425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Evidence Nazis worked with Catholic</a:t>
                      </a:r>
                      <a:r>
                        <a:rPr lang="en-GB" sz="1000" baseline="0" dirty="0" smtClean="0"/>
                        <a:t> Church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Evidence</a:t>
                      </a:r>
                      <a:r>
                        <a:rPr lang="en-GB" sz="1000" baseline="0" dirty="0" smtClean="0"/>
                        <a:t> Nazis worked to destroy Catholic Church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Concordat with Pope,</a:t>
                      </a:r>
                      <a:r>
                        <a:rPr lang="en-GB" sz="1000" b="1" baseline="0" dirty="0" smtClean="0"/>
                        <a:t> July 1933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 flipV="1">
            <a:off x="2436300" y="2678706"/>
            <a:ext cx="15480" cy="80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424945" y="1913302"/>
            <a:ext cx="426731" cy="911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386565" y="182475"/>
            <a:ext cx="3573523" cy="24006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The Reich Church, 1936</a:t>
            </a: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  <a:p>
            <a:pPr algn="ctr"/>
            <a:endParaRPr lang="en-GB" sz="1000" b="1" dirty="0" smtClean="0">
              <a:latin typeface="Comic Sans MS" panose="030F0702030302020204" pitchFamily="66" charset="0"/>
            </a:endParaRPr>
          </a:p>
          <a:p>
            <a:pPr algn="ctr"/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551366" y="616226"/>
            <a:ext cx="835199" cy="659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584237" y="4052430"/>
            <a:ext cx="126297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Opposition from the church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6638311" y="3346144"/>
            <a:ext cx="913055" cy="9177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31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7"/>
            <a:ext cx="2458964" cy="7392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Employment in Nazi Germany</a:t>
            </a:r>
            <a:endParaRPr lang="en-GB" sz="1600" b="1" dirty="0"/>
          </a:p>
        </p:txBody>
      </p: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6898334" y="3230217"/>
            <a:ext cx="1802672" cy="695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701006" y="3602505"/>
            <a:ext cx="126297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Nazi Policies to reduce unemployment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2961781" y="2489873"/>
            <a:ext cx="1997314" cy="640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52322" y="2205478"/>
            <a:ext cx="156795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Changes in standard of living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8234783" y="2756035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9785865" y="2735925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981612" y="1518204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220278" y="1509283"/>
            <a:ext cx="257795" cy="747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9332493" y="4248836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13447" y="73465"/>
            <a:ext cx="2609838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latin typeface="Comic Sans MS" panose="030F0702030302020204" pitchFamily="66" charset="0"/>
              </a:rPr>
              <a:t>Wages and hours worked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353185" y="218747"/>
            <a:ext cx="2609838" cy="2516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latin typeface="Comic Sans MS" panose="030F0702030302020204" pitchFamily="66" charset="0"/>
              </a:rPr>
              <a:t>Autobahns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900151" y="5074822"/>
            <a:ext cx="4127659" cy="1708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latin typeface="Comic Sans MS" panose="030F0702030302020204" pitchFamily="66" charset="0"/>
              </a:rPr>
              <a:t>Rearmament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2122" y="5295523"/>
            <a:ext cx="1567956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Nazi organisations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48633" y="371148"/>
            <a:ext cx="2609838" cy="2516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latin typeface="Comic Sans MS" panose="030F0702030302020204" pitchFamily="66" charset="0"/>
              </a:rPr>
              <a:t>Labour Service (RAD)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66321" y="124288"/>
            <a:ext cx="2609838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latin typeface="Comic Sans MS" panose="030F0702030302020204" pitchFamily="66" charset="0"/>
              </a:rPr>
              <a:t>Employment rates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5603" y="2887221"/>
            <a:ext cx="2609838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b="1" u="sng" dirty="0" smtClean="0">
                <a:latin typeface="Comic Sans MS" panose="030F0702030302020204" pitchFamily="66" charset="0"/>
              </a:rPr>
              <a:t>Invisible unemployment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 smtClean="0"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1062249" y="2667143"/>
            <a:ext cx="607920" cy="220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8" idx="0"/>
          </p:cNvCxnSpPr>
          <p:nvPr/>
        </p:nvCxnSpPr>
        <p:spPr>
          <a:xfrm flipH="1">
            <a:off x="4646100" y="3489692"/>
            <a:ext cx="924049" cy="18058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670597" y="5434022"/>
            <a:ext cx="14029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Labour Front (DAF)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09280" y="6057556"/>
            <a:ext cx="19239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Strength through Joy (</a:t>
            </a:r>
            <a:r>
              <a:rPr lang="en-GB" sz="1000" b="1" dirty="0" err="1" smtClean="0">
                <a:latin typeface="Comic Sans MS" panose="030F0702030302020204" pitchFamily="66" charset="0"/>
              </a:rPr>
              <a:t>KdF</a:t>
            </a:r>
            <a:r>
              <a:rPr lang="en-GB" sz="1000" b="1" dirty="0" smtClean="0">
                <a:latin typeface="Comic Sans MS" panose="030F0702030302020204" pitchFamily="66" charset="0"/>
              </a:rPr>
              <a:t>)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13310" y="4372987"/>
            <a:ext cx="16706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Beauty of Labour (</a:t>
            </a:r>
            <a:r>
              <a:rPr lang="en-GB" sz="1000" b="1" dirty="0" err="1" smtClean="0">
                <a:latin typeface="Comic Sans MS" panose="030F0702030302020204" pitchFamily="66" charset="0"/>
              </a:rPr>
              <a:t>SdA</a:t>
            </a:r>
            <a:r>
              <a:rPr lang="en-GB" sz="1000" b="1" dirty="0" smtClean="0">
                <a:latin typeface="Comic Sans MS" panose="030F0702030302020204" pitchFamily="66" charset="0"/>
              </a:rPr>
              <a:t>)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46" name="Straight Connector 45"/>
          <p:cNvCxnSpPr>
            <a:endCxn id="28" idx="1"/>
          </p:cNvCxnSpPr>
          <p:nvPr/>
        </p:nvCxnSpPr>
        <p:spPr>
          <a:xfrm flipV="1">
            <a:off x="3051485" y="5434023"/>
            <a:ext cx="810637" cy="119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442791" y="5597215"/>
            <a:ext cx="38870" cy="441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108124" y="4657955"/>
            <a:ext cx="606007" cy="637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07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8"/>
            <a:ext cx="2529070" cy="61773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Treaty of Versailles</a:t>
            </a:r>
            <a:endParaRPr lang="en-GB" sz="1600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071079" y="3337955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065" y="566492"/>
            <a:ext cx="10797152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Terms of the </a:t>
            </a:r>
            <a:r>
              <a:rPr lang="en-GB" sz="1100" b="1" dirty="0" smtClean="0"/>
              <a:t>TOV</a:t>
            </a:r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  <a:p>
            <a:pPr algn="ctr"/>
            <a:endParaRPr lang="en-GB" sz="1100" b="1" dirty="0" smtClean="0"/>
          </a:p>
          <a:p>
            <a:pPr algn="ctr"/>
            <a:endParaRPr lang="en-GB" sz="11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03543" y="4449081"/>
            <a:ext cx="10735072" cy="1954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Reaction in Germany/effects on the country:</a:t>
            </a:r>
          </a:p>
          <a:p>
            <a:endParaRPr lang="en-GB" sz="1100" b="1" dirty="0"/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/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/>
          </a:p>
          <a:p>
            <a:endParaRPr lang="en-GB" sz="1100" b="1" dirty="0" smtClean="0"/>
          </a:p>
          <a:p>
            <a:endParaRPr lang="en-GB" sz="1100" b="1" dirty="0"/>
          </a:p>
          <a:p>
            <a:endParaRPr lang="en-GB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20613" y="5149273"/>
            <a:ext cx="1173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smtClean="0"/>
              <a:t>-</a:t>
            </a:r>
            <a:endParaRPr lang="en-GB" sz="1200" b="1" i="1" dirty="0"/>
          </a:p>
        </p:txBody>
      </p:sp>
      <p:cxnSp>
        <p:nvCxnSpPr>
          <p:cNvPr id="25" name="Straight Connector 24"/>
          <p:cNvCxnSpPr>
            <a:stCxn id="4" idx="0"/>
          </p:cNvCxnSpPr>
          <p:nvPr/>
        </p:nvCxnSpPr>
        <p:spPr>
          <a:xfrm flipV="1">
            <a:off x="6096000" y="2351596"/>
            <a:ext cx="11522" cy="472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5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15054" y="2917820"/>
            <a:ext cx="2529070" cy="512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Why did the Weimar Republic face problems 1918-23</a:t>
            </a:r>
            <a:endParaRPr lang="en-GB" sz="1000" b="1" dirty="0"/>
          </a:p>
        </p:txBody>
      </p:sp>
      <p:cxnSp>
        <p:nvCxnSpPr>
          <p:cNvPr id="7" name="Straight Connector 6"/>
          <p:cNvCxnSpPr>
            <a:stCxn id="8" idx="0"/>
          </p:cNvCxnSpPr>
          <p:nvPr/>
        </p:nvCxnSpPr>
        <p:spPr>
          <a:xfrm flipH="1" flipV="1">
            <a:off x="6071080" y="3337956"/>
            <a:ext cx="18134" cy="1362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32084" y="4700880"/>
            <a:ext cx="19142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Comic Sans MS" panose="030F0702030302020204" pitchFamily="66" charset="0"/>
              </a:rPr>
              <a:t>Hatred of the Treaty of Versailles and ‘November Criminals’ </a:t>
            </a:r>
            <a:endParaRPr lang="en-GB" sz="800" b="1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01751" y="2155976"/>
            <a:ext cx="0" cy="6831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7360535" y="3211792"/>
            <a:ext cx="719978" cy="281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70263" y="1945540"/>
            <a:ext cx="1874146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Comic Sans MS" panose="030F0702030302020204" pitchFamily="66" charset="0"/>
              </a:rPr>
              <a:t>Ineffective Constitution</a:t>
            </a:r>
            <a:endParaRPr lang="en-GB" sz="8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80513" y="3385989"/>
            <a:ext cx="1471697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Comic Sans MS" panose="030F0702030302020204" pitchFamily="66" charset="0"/>
              </a:rPr>
              <a:t>Hyperinflation 1923</a:t>
            </a:r>
            <a:endParaRPr lang="en-GB" sz="8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882748" y="1187311"/>
            <a:ext cx="642665" cy="873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655122" y="1074485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2915298" y="2318733"/>
            <a:ext cx="2113902" cy="893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7572" y="1859012"/>
            <a:ext cx="1262975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Comic Sans MS" panose="030F0702030302020204" pitchFamily="66" charset="0"/>
              </a:rPr>
              <a:t>Left-wing rebellions</a:t>
            </a:r>
            <a:endParaRPr lang="en-GB" sz="8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6425" y="4019418"/>
            <a:ext cx="126297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Comic Sans MS" panose="030F0702030302020204" pitchFamily="66" charset="0"/>
              </a:rPr>
              <a:t>Right Wing Extremism</a:t>
            </a:r>
            <a:endParaRPr lang="en-GB" sz="800" b="1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774136" y="3337956"/>
            <a:ext cx="2255064" cy="1055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133061" y="4393876"/>
            <a:ext cx="382187" cy="76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5035" y="5208711"/>
            <a:ext cx="1278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err="1" smtClean="0"/>
              <a:t>Kapp</a:t>
            </a:r>
            <a:r>
              <a:rPr lang="en-GB" sz="1050" dirty="0" smtClean="0"/>
              <a:t> Putsch</a:t>
            </a:r>
            <a:endParaRPr lang="en-GB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4243629" y="880320"/>
            <a:ext cx="12782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Article 48</a:t>
            </a:r>
            <a:endParaRPr lang="en-GB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6407225" y="590546"/>
            <a:ext cx="1278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Proportional Representation</a:t>
            </a:r>
            <a:endParaRPr lang="en-GB" sz="8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324154" y="1507775"/>
            <a:ext cx="443418" cy="408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76129" y="1188976"/>
            <a:ext cx="1539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Spartacist Uprising</a:t>
            </a:r>
            <a:endParaRPr lang="en-GB" sz="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955" y="3644632"/>
            <a:ext cx="890811" cy="10562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45" y="3710018"/>
            <a:ext cx="873252" cy="89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5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15054" y="2839125"/>
            <a:ext cx="2529070" cy="59072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Recovery of the Weimar Republic (summer homework) 1924-29</a:t>
            </a:r>
            <a:endParaRPr lang="en-GB" sz="1100" b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105712" y="2459177"/>
            <a:ext cx="1292853" cy="5312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24582" y="2336066"/>
            <a:ext cx="187414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Art and Culture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>
            <a:endCxn id="25" idx="3"/>
          </p:cNvCxnSpPr>
          <p:nvPr/>
        </p:nvCxnSpPr>
        <p:spPr>
          <a:xfrm flipH="1">
            <a:off x="3180920" y="3152182"/>
            <a:ext cx="1860692" cy="138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17945" y="3090959"/>
            <a:ext cx="126297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Stresemann's reforms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241603" y="1550504"/>
            <a:ext cx="14580" cy="1540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3045103" y="3491070"/>
            <a:ext cx="811280" cy="1231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70840" y="1272839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Dawes Plan</a:t>
            </a:r>
            <a:endParaRPr lang="en-GB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36816" y="4723017"/>
            <a:ext cx="1278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Inflation controlled 1923</a:t>
            </a:r>
            <a:endParaRPr lang="en-GB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592602" y="5087321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French leave Ruhr</a:t>
            </a:r>
            <a:endParaRPr lang="en-GB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472147" y="1550504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Foreign Affairs</a:t>
            </a:r>
            <a:endParaRPr lang="en-GB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5522359" y="4476795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Economic Growth</a:t>
            </a:r>
            <a:endParaRPr lang="en-GB" sz="1000" dirty="0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3186707" y="3344480"/>
            <a:ext cx="2707197" cy="1132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158653" y="3491070"/>
            <a:ext cx="884055" cy="1571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997510" y="1796725"/>
            <a:ext cx="784102" cy="1309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3" y="2799074"/>
            <a:ext cx="744979" cy="1090811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 flipH="1" flipV="1">
            <a:off x="8077232" y="1467234"/>
            <a:ext cx="642665" cy="873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9849709" y="1470931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9328803" y="2584474"/>
            <a:ext cx="93493" cy="11128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01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51715" y="2962591"/>
            <a:ext cx="2040965" cy="5047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Munich Putsch</a:t>
            </a:r>
            <a:endParaRPr lang="en-GB" sz="1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27783" y="1643918"/>
            <a:ext cx="1709433" cy="1500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37877" y="1366919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What was it?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34485" y="1274585"/>
            <a:ext cx="12629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Why did it fail?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40711" y="4287022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Consequences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046843" y="1736250"/>
            <a:ext cx="1938132" cy="1408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42991" y="3418864"/>
            <a:ext cx="53008" cy="859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737877" y="4442293"/>
            <a:ext cx="2778794" cy="203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</p:cNvCxnSpPr>
          <p:nvPr/>
        </p:nvCxnSpPr>
        <p:spPr>
          <a:xfrm flipH="1">
            <a:off x="6172198" y="4564021"/>
            <a:ext cx="1" cy="811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827726" y="4416709"/>
            <a:ext cx="2023069" cy="8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25090" y="4185876"/>
            <a:ext cx="1878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How did Hitler change tactics after this?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11344" y="4221648"/>
            <a:ext cx="1878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Hitler’s time in Prison and Mein </a:t>
            </a:r>
            <a:r>
              <a:rPr lang="en-GB" sz="1200" dirty="0" err="1" smtClean="0"/>
              <a:t>Kampf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337216" y="5412013"/>
            <a:ext cx="1878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Was it a turning point?</a:t>
            </a:r>
            <a:endParaRPr lang="en-GB" sz="12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514" y="1821255"/>
            <a:ext cx="1502755" cy="102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070" y="2952450"/>
            <a:ext cx="2103399" cy="58224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How did Hitler reform the Nazi Party?</a:t>
            </a:r>
            <a:endParaRPr lang="en-GB" sz="1100" b="1" dirty="0"/>
          </a:p>
        </p:txBody>
      </p:sp>
      <p:cxnSp>
        <p:nvCxnSpPr>
          <p:cNvPr id="7" name="Straight Connector 6"/>
          <p:cNvCxnSpPr>
            <a:stCxn id="8" idx="0"/>
            <a:endCxn id="4" idx="5"/>
          </p:cNvCxnSpPr>
          <p:nvPr/>
        </p:nvCxnSpPr>
        <p:spPr>
          <a:xfrm flipH="1" flipV="1">
            <a:off x="6626433" y="3449429"/>
            <a:ext cx="1417226" cy="1302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529" y="4752346"/>
            <a:ext cx="1914260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SA/</a:t>
            </a:r>
            <a:r>
              <a:rPr lang="en-GB" sz="1000" b="1" dirty="0" err="1" smtClean="0">
                <a:latin typeface="Comic Sans MS" panose="030F0702030302020204" pitchFamily="66" charset="0"/>
              </a:rPr>
              <a:t>Brownshirts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16174" y="1410575"/>
            <a:ext cx="187414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Personal appeal of Hitler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868061" y="1656796"/>
            <a:ext cx="1846416" cy="1474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2922104" y="2320677"/>
            <a:ext cx="2036991" cy="810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7572" y="1859012"/>
            <a:ext cx="126297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Party Organisation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6425" y="4019418"/>
            <a:ext cx="1262975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Party Leadership</a:t>
            </a:r>
            <a:endParaRPr lang="en-GB" sz="1000" b="1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>
            <a:endCxn id="27" idx="3"/>
          </p:cNvCxnSpPr>
          <p:nvPr/>
        </p:nvCxnSpPr>
        <p:spPr>
          <a:xfrm flipH="1">
            <a:off x="2789400" y="3337956"/>
            <a:ext cx="2239800" cy="804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2452803" y="4263929"/>
            <a:ext cx="642665" cy="873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176903" y="4263929"/>
            <a:ext cx="703284" cy="496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163606" y="1162394"/>
            <a:ext cx="698174" cy="709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36706" y="998264"/>
            <a:ext cx="307754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8541122" y="5028084"/>
            <a:ext cx="512125" cy="617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934469" y="5028083"/>
            <a:ext cx="703284" cy="496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913235" y="524912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9558871" y="524912"/>
            <a:ext cx="307754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11964" y="732642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25 Point Programme</a:t>
            </a:r>
            <a:endParaRPr lang="en-GB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2114648" y="2745321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Logo</a:t>
            </a:r>
            <a:endParaRPr lang="en-GB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3079156" y="741444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Administrator</a:t>
            </a:r>
            <a:endParaRPr lang="en-GB" sz="1000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2301241" y="2259122"/>
            <a:ext cx="18988" cy="451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32115" y="305238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Speeches</a:t>
            </a:r>
            <a:endParaRPr lang="en-GB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9990320" y="247913"/>
            <a:ext cx="1278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Propaganda</a:t>
            </a:r>
            <a:endParaRPr lang="en-GB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140" y="1812858"/>
            <a:ext cx="710744" cy="93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9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7"/>
            <a:ext cx="2458964" cy="11951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How did Hitler grow in support and become Chancellor?</a:t>
            </a:r>
            <a:endParaRPr lang="en-GB" sz="1600" b="1" dirty="0"/>
          </a:p>
        </p:txBody>
      </p:sp>
      <p:cxnSp>
        <p:nvCxnSpPr>
          <p:cNvPr id="7" name="Straight Connector 6"/>
          <p:cNvCxnSpPr>
            <a:stCxn id="8" idx="0"/>
            <a:endCxn id="4" idx="4"/>
          </p:cNvCxnSpPr>
          <p:nvPr/>
        </p:nvCxnSpPr>
        <p:spPr>
          <a:xfrm flipV="1">
            <a:off x="6017961" y="4019418"/>
            <a:ext cx="42986" cy="793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02684" y="4813162"/>
            <a:ext cx="16305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Promises Hitler made to different groups of people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41774" y="1954257"/>
            <a:ext cx="29817" cy="918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7300725" y="3410336"/>
            <a:ext cx="1400281" cy="423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1867" y="1458685"/>
            <a:ext cx="187414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Role of Hitler – speeches, propaganda, charisma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01006" y="3602505"/>
            <a:ext cx="12629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Wall Street Crash 1929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2915297" y="2615241"/>
            <a:ext cx="2043797" cy="515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52322" y="2205478"/>
            <a:ext cx="126297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Role of Schleicher, Von Papen and Hindenburg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5347252" y="614771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898334" y="594661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8234783" y="2756035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9785865" y="2735925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162268" y="1331502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807904" y="1331502"/>
            <a:ext cx="307754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2363886" y="3043871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9356465" y="4038175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5976577" y="5463771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420993" y="5245872"/>
            <a:ext cx="781691" cy="439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776" y="3169215"/>
            <a:ext cx="1230796" cy="99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3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7"/>
            <a:ext cx="2458964" cy="11951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How did Hitler become Dictator?</a:t>
            </a:r>
            <a:endParaRPr lang="en-GB" sz="1600" b="1" dirty="0"/>
          </a:p>
        </p:txBody>
      </p:sp>
      <p:cxnSp>
        <p:nvCxnSpPr>
          <p:cNvPr id="7" name="Straight Connector 6"/>
          <p:cNvCxnSpPr>
            <a:stCxn id="8" idx="0"/>
            <a:endCxn id="4" idx="4"/>
          </p:cNvCxnSpPr>
          <p:nvPr/>
        </p:nvCxnSpPr>
        <p:spPr>
          <a:xfrm flipV="1">
            <a:off x="6017961" y="4019418"/>
            <a:ext cx="42986" cy="793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02684" y="4813162"/>
            <a:ext cx="163055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Knight of Long Knives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41774" y="1735684"/>
            <a:ext cx="89452" cy="1137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7300725" y="3410336"/>
            <a:ext cx="1400281" cy="330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1867" y="1458685"/>
            <a:ext cx="1874146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Reichstag Fire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01006" y="3602505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Enabling Act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2915297" y="2615241"/>
            <a:ext cx="2043797" cy="515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52322" y="2205478"/>
            <a:ext cx="12629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Death of Hindenburg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5347252" y="614771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898334" y="594661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8234783" y="2756035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9785865" y="2735925"/>
            <a:ext cx="178116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162268" y="1331502"/>
            <a:ext cx="670710" cy="873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807904" y="1331502"/>
            <a:ext cx="307754" cy="866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2283809" y="2667143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9356465" y="4038175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5976577" y="5463771"/>
            <a:ext cx="41384" cy="7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420993" y="5245872"/>
            <a:ext cx="781691" cy="439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15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31465" y="2824317"/>
            <a:ext cx="2458964" cy="6392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Opposition to Nazi state</a:t>
            </a:r>
            <a:endParaRPr lang="en-GB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917635" y="3130826"/>
            <a:ext cx="1950677" cy="67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868312" y="3010296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Young people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7553739" y="1712375"/>
            <a:ext cx="1445442" cy="12875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0031378" y="2568126"/>
            <a:ext cx="533918" cy="436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9362661" y="3269991"/>
            <a:ext cx="200584" cy="134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71506" y="2992326"/>
            <a:ext cx="1262975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Church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1302233" y="2459254"/>
            <a:ext cx="700141" cy="522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034572" y="1509877"/>
            <a:ext cx="635123" cy="1477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2566439" y="3252021"/>
            <a:ext cx="1103256" cy="1426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134481" y="3130825"/>
            <a:ext cx="1959324" cy="336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35913" y="1222513"/>
            <a:ext cx="1914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Edleweiss</a:t>
            </a:r>
            <a:r>
              <a:rPr lang="en-GB" sz="1200" dirty="0" smtClean="0"/>
              <a:t> Pirates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0603528" y="2411656"/>
            <a:ext cx="1914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Swing Youth</a:t>
            </a:r>
            <a:endParaRPr lang="en-GB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8868312" y="4678233"/>
            <a:ext cx="1914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White Rose</a:t>
            </a:r>
            <a:endParaRPr lang="en-GB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3568490" y="1037847"/>
            <a:ext cx="1914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Confessing Church 1934</a:t>
            </a:r>
            <a:endParaRPr lang="en-GB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719741" y="1985000"/>
            <a:ext cx="1914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Pastors’ Emergency League (PEL)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31038" y="4539734"/>
            <a:ext cx="1914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Catholic priests</a:t>
            </a:r>
            <a:endParaRPr lang="en-GB" sz="1200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988556" y="3285187"/>
            <a:ext cx="963287" cy="11446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917345" y="4618457"/>
            <a:ext cx="1914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Pastor Martin </a:t>
            </a:r>
            <a:r>
              <a:rPr lang="en-GB" sz="1200" dirty="0" err="1" smtClean="0"/>
              <a:t>Niemoller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7106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455</Words>
  <Application>Microsoft Office PowerPoint</Application>
  <PresentationFormat>Widescreen</PresentationFormat>
  <Paragraphs>273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Moss</dc:creator>
  <cp:lastModifiedBy>Rachael Moss</cp:lastModifiedBy>
  <cp:revision>19</cp:revision>
  <cp:lastPrinted>2019-03-06T15:42:28Z</cp:lastPrinted>
  <dcterms:created xsi:type="dcterms:W3CDTF">2017-10-19T16:29:16Z</dcterms:created>
  <dcterms:modified xsi:type="dcterms:W3CDTF">2019-03-06T15:45:08Z</dcterms:modified>
</cp:coreProperties>
</file>